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9" r:id="rId4"/>
    <p:sldId id="264" r:id="rId5"/>
    <p:sldId id="258" r:id="rId6"/>
    <p:sldId id="262" r:id="rId7"/>
    <p:sldId id="260" r:id="rId8"/>
    <p:sldId id="261" r:id="rId9"/>
    <p:sldId id="263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90"/>
    <p:restoredTop sz="94643"/>
  </p:normalViewPr>
  <p:slideViewPr>
    <p:cSldViewPr snapToGrid="0" snapToObjects="1">
      <p:cViewPr varScale="1">
        <p:scale>
          <a:sx n="85" d="100"/>
          <a:sy n="85" d="100"/>
        </p:scale>
        <p:origin x="8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8E59E1-8AF0-114C-B285-E8F6623CC63C}" type="datetimeFigureOut">
              <a:rPr lang="en-US" smtClean="0"/>
              <a:t>11/27/17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62A6A0-29BD-AE4A-B447-EFEEFE7C0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25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2A6A0-29BD-AE4A-B447-EFEEFE7C003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856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1EDE9-6445-864C-A53B-5DD6E6DCA070}" type="datetimeFigureOut">
              <a:rPr lang="en-US" smtClean="0"/>
              <a:t>11/27/17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950EF-CDA7-8140-B3DD-EC6742C8B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212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1EDE9-6445-864C-A53B-5DD6E6DCA070}" type="datetimeFigureOut">
              <a:rPr lang="en-US" smtClean="0"/>
              <a:t>11/27/17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950EF-CDA7-8140-B3DD-EC6742C8B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095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1EDE9-6445-864C-A53B-5DD6E6DCA070}" type="datetimeFigureOut">
              <a:rPr lang="en-US" smtClean="0"/>
              <a:t>11/27/17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950EF-CDA7-8140-B3DD-EC6742C8B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020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1EDE9-6445-864C-A53B-5DD6E6DCA070}" type="datetimeFigureOut">
              <a:rPr lang="en-US" smtClean="0"/>
              <a:t>11/27/17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950EF-CDA7-8140-B3DD-EC6742C8B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092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1EDE9-6445-864C-A53B-5DD6E6DCA070}" type="datetimeFigureOut">
              <a:rPr lang="en-US" smtClean="0"/>
              <a:t>11/27/17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950EF-CDA7-8140-B3DD-EC6742C8B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827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1EDE9-6445-864C-A53B-5DD6E6DCA070}" type="datetimeFigureOut">
              <a:rPr lang="en-US" smtClean="0"/>
              <a:t>11/27/17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950EF-CDA7-8140-B3DD-EC6742C8B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163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1EDE9-6445-864C-A53B-5DD6E6DCA070}" type="datetimeFigureOut">
              <a:rPr lang="en-US" smtClean="0"/>
              <a:t>11/27/17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950EF-CDA7-8140-B3DD-EC6742C8B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40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1EDE9-6445-864C-A53B-5DD6E6DCA070}" type="datetimeFigureOut">
              <a:rPr lang="en-US" smtClean="0"/>
              <a:t>11/27/17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950EF-CDA7-8140-B3DD-EC6742C8B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269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1EDE9-6445-864C-A53B-5DD6E6DCA070}" type="datetimeFigureOut">
              <a:rPr lang="en-US" smtClean="0"/>
              <a:t>11/27/17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950EF-CDA7-8140-B3DD-EC6742C8B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682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1EDE9-6445-864C-A53B-5DD6E6DCA070}" type="datetimeFigureOut">
              <a:rPr lang="en-US" smtClean="0"/>
              <a:t>11/27/17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950EF-CDA7-8140-B3DD-EC6742C8B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097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1EDE9-6445-864C-A53B-5DD6E6DCA070}" type="datetimeFigureOut">
              <a:rPr lang="en-US" smtClean="0"/>
              <a:t>11/27/17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950EF-CDA7-8140-B3DD-EC6742C8B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170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C1EDE9-6445-864C-A53B-5DD6E6DCA070}" type="datetimeFigureOut">
              <a:rPr lang="en-US" smtClean="0"/>
              <a:t>11/27/17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F950EF-CDA7-8140-B3DD-EC6742C8B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97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6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9587" y="1122363"/>
            <a:ext cx="10523095" cy="2387600"/>
          </a:xfrm>
        </p:spPr>
        <p:txBody>
          <a:bodyPr/>
          <a:lstStyle/>
          <a:p>
            <a:r>
              <a:rPr lang="en-US" altLang="zh-CN" dirty="0" smtClean="0"/>
              <a:t>Investigation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on</a:t>
            </a:r>
            <a:r>
              <a:rPr lang="zh-CN" altLang="en-US" dirty="0" smtClean="0"/>
              <a:t> </a:t>
            </a:r>
            <a:r>
              <a:rPr lang="en-US" altLang="zh-CN" dirty="0" smtClean="0"/>
              <a:t>Monte</a:t>
            </a:r>
            <a:r>
              <a:rPr lang="zh-CN" altLang="en-US" dirty="0" smtClean="0"/>
              <a:t> </a:t>
            </a:r>
            <a:r>
              <a:rPr lang="en-US" altLang="zh-CN" dirty="0" smtClean="0"/>
              <a:t>Carlo</a:t>
            </a:r>
            <a:r>
              <a:rPr lang="zh-CN" altLang="en-US" dirty="0" smtClean="0"/>
              <a:t> </a:t>
            </a:r>
            <a:r>
              <a:rPr lang="en-US" altLang="zh-CN" dirty="0" smtClean="0"/>
              <a:t>Method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 smtClean="0"/>
              <a:t>Haocheng</a:t>
            </a:r>
            <a:r>
              <a:rPr lang="zh-CN" altLang="en-US" dirty="0" smtClean="0"/>
              <a:t> </a:t>
            </a:r>
            <a:r>
              <a:rPr lang="en-US" altLang="zh-CN" dirty="0" smtClean="0"/>
              <a:t>An</a:t>
            </a:r>
          </a:p>
          <a:p>
            <a:r>
              <a:rPr lang="en-US" altLang="zh-CN" dirty="0" smtClean="0"/>
              <a:t>11/30/2017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400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Stochastic</a:t>
            </a:r>
            <a:r>
              <a:rPr lang="zh-CN" altLang="en-US" dirty="0" smtClean="0"/>
              <a:t> </a:t>
            </a:r>
            <a:r>
              <a:rPr lang="en-US" altLang="zh-CN" dirty="0" smtClean="0"/>
              <a:t>Processes</a:t>
            </a:r>
            <a:r>
              <a:rPr lang="zh-CN" altLang="en-US" dirty="0" smtClean="0"/>
              <a:t> </a:t>
            </a:r>
            <a:r>
              <a:rPr lang="en-US" altLang="zh-CN" dirty="0" smtClean="0"/>
              <a:t>Solving</a:t>
            </a:r>
            <a:r>
              <a:rPr lang="zh-CN" altLang="en-US" dirty="0" smtClean="0"/>
              <a:t> </a:t>
            </a:r>
            <a:r>
              <a:rPr lang="en-US" altLang="zh-CN" smtClean="0"/>
              <a:t>Black </a:t>
            </a:r>
            <a:r>
              <a:rPr lang="en-US" altLang="zh-CN" dirty="0" err="1" smtClean="0"/>
              <a:t>Schole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33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Result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33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3788" y="1138506"/>
            <a:ext cx="1827259" cy="1827259"/>
          </a:xfrm>
        </p:spPr>
      </p:pic>
      <p:sp>
        <p:nvSpPr>
          <p:cNvPr id="5" name="Rounded Rectangle 4"/>
          <p:cNvSpPr/>
          <p:nvPr/>
        </p:nvSpPr>
        <p:spPr>
          <a:xfrm>
            <a:off x="6526306" y="167946"/>
            <a:ext cx="4648199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Monte Carlo Estimating Pi</a:t>
            </a:r>
            <a:endParaRPr lang="en-US" sz="3200" dirty="0"/>
          </a:p>
        </p:txBody>
      </p:sp>
      <p:sp>
        <p:nvSpPr>
          <p:cNvPr id="6" name="Rounded Rectangle 5"/>
          <p:cNvSpPr/>
          <p:nvPr/>
        </p:nvSpPr>
        <p:spPr>
          <a:xfrm>
            <a:off x="819279" y="248443"/>
            <a:ext cx="403411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Gauss Seidel</a:t>
            </a:r>
            <a:endParaRPr lang="en-US" sz="4000" dirty="0"/>
          </a:p>
        </p:txBody>
      </p:sp>
      <p:sp>
        <p:nvSpPr>
          <p:cNvPr id="7" name="Rounded Rectangle 6"/>
          <p:cNvSpPr/>
          <p:nvPr/>
        </p:nvSpPr>
        <p:spPr>
          <a:xfrm>
            <a:off x="3446159" y="2368783"/>
            <a:ext cx="4177553" cy="11116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Monte Carlo Solve Laplace</a:t>
            </a:r>
            <a:endParaRPr lang="en-US" sz="2800" dirty="0"/>
          </a:p>
        </p:txBody>
      </p:sp>
      <p:sp>
        <p:nvSpPr>
          <p:cNvPr id="8" name="Rounded Rectangle 7"/>
          <p:cNvSpPr/>
          <p:nvPr/>
        </p:nvSpPr>
        <p:spPr>
          <a:xfrm>
            <a:off x="3446159" y="4932467"/>
            <a:ext cx="4123765" cy="11295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Solve SWE</a:t>
            </a:r>
            <a:endParaRPr lang="en-US" sz="4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406" y="1213020"/>
            <a:ext cx="1689848" cy="162115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150" y="3478743"/>
            <a:ext cx="1560850" cy="1455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8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1" y="149972"/>
            <a:ext cx="10515600" cy="925793"/>
          </a:xfrm>
        </p:spPr>
        <p:txBody>
          <a:bodyPr/>
          <a:lstStyle/>
          <a:p>
            <a:r>
              <a:rPr lang="en-US"/>
              <a:t>Gauss </a:t>
            </a:r>
            <a:r>
              <a:rPr lang="en-US" smtClean="0"/>
              <a:t>Seidel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68942" y="1075765"/>
                <a:ext cx="9861176" cy="4886045"/>
              </a:xfrm>
            </p:spPr>
            <p:txBody>
              <a:bodyPr/>
              <a:lstStyle/>
              <a:p>
                <a:r>
                  <a:rPr lang="en-US" altLang="zh-CN" dirty="0" smtClean="0"/>
                  <a:t>Idea: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Iterative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Solving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Laplace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charset="0"/>
                          </a:rPr>
                          <m:t>𝑢</m:t>
                        </m:r>
                      </m:e>
                      <m:sub>
                        <m:r>
                          <a:rPr lang="en-US" altLang="zh-CN" i="1">
                            <a:latin typeface="Cambria Math" charset="0"/>
                          </a:rPr>
                          <m:t>𝑖𝑗</m:t>
                        </m:r>
                      </m:sub>
                      <m:sup>
                        <m:r>
                          <a:rPr lang="en-US" altLang="zh-CN" i="1">
                            <a:latin typeface="Cambria Math" charset="0"/>
                          </a:rPr>
                          <m:t>𝑛</m:t>
                        </m:r>
                        <m:r>
                          <a:rPr lang="en-US" altLang="zh-CN" i="1">
                            <a:latin typeface="Cambria Math" charset="0"/>
                          </a:rPr>
                          <m:t>+1</m:t>
                        </m:r>
                      </m:sup>
                    </m:sSubSup>
                  </m:oMath>
                </a14:m>
                <a:r>
                  <a:rPr lang="en-US" altLang="zh-CN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mr-IN" altLang="zh-CN" i="1" dirty="0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altLang="zh-CN" b="0" i="1" dirty="0" smtClean="0">
                            <a:latin typeface="Cambria Math" charset="0"/>
                          </a:rPr>
                          <m:t>1</m:t>
                        </m:r>
                      </m:num>
                      <m:den>
                        <m:r>
                          <a:rPr lang="en-US" altLang="zh-CN" b="0" i="1" dirty="0" smtClean="0">
                            <a:latin typeface="Cambria Math" charset="0"/>
                          </a:rPr>
                          <m:t>4</m:t>
                        </m:r>
                      </m:den>
                    </m:f>
                    <m:r>
                      <a:rPr lang="en-US" altLang="zh-CN" b="0" i="1" dirty="0" smtClean="0">
                        <a:latin typeface="Cambria Math" charset="0"/>
                      </a:rPr>
                      <m:t>(</m:t>
                    </m:r>
                    <m:sSubSup>
                      <m:sSubSupPr>
                        <m:ctrlPr>
                          <a:rPr lang="en-US" altLang="zh-CN" b="0" i="1" dirty="0" smtClean="0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altLang="zh-CN" b="0" i="1" dirty="0" smtClean="0">
                            <a:latin typeface="Cambria Math" charset="0"/>
                          </a:rPr>
                          <m:t>𝑢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charset="0"/>
                          </a:rPr>
                          <m:t>𝑖𝑗</m:t>
                        </m:r>
                        <m:r>
                          <a:rPr lang="en-US" altLang="zh-CN" b="0" i="1" dirty="0" smtClean="0">
                            <a:latin typeface="Cambria Math" charset="0"/>
                          </a:rPr>
                          <m:t>−1</m:t>
                        </m:r>
                      </m:sub>
                      <m:sup>
                        <m:r>
                          <a:rPr lang="en-US" altLang="zh-CN" b="0" i="1" dirty="0" smtClean="0">
                            <a:latin typeface="Cambria Math" charset="0"/>
                          </a:rPr>
                          <m:t>𝑛</m:t>
                        </m:r>
                      </m:sup>
                    </m:sSubSup>
                    <m:r>
                      <a:rPr lang="en-US" altLang="zh-CN" b="0" i="1" dirty="0" smtClean="0">
                        <a:latin typeface="Cambria Math" charset="0"/>
                      </a:rPr>
                      <m:t>+</m:t>
                    </m:r>
                    <m:sSubSup>
                      <m:sSubSupPr>
                        <m:ctrlPr>
                          <a:rPr lang="en-US" altLang="zh-CN" i="1" dirty="0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altLang="zh-CN" i="1" dirty="0">
                            <a:latin typeface="Cambria Math" charset="0"/>
                          </a:rPr>
                          <m:t>𝑢</m:t>
                        </m:r>
                      </m:e>
                      <m:sub>
                        <m:r>
                          <a:rPr lang="en-US" altLang="zh-CN" i="1" dirty="0">
                            <a:latin typeface="Cambria Math" charset="0"/>
                          </a:rPr>
                          <m:t>𝑖𝑗</m:t>
                        </m:r>
                        <m:r>
                          <a:rPr lang="en-US" altLang="zh-CN" b="0" i="1" dirty="0" smtClean="0">
                            <a:latin typeface="Cambria Math" charset="0"/>
                          </a:rPr>
                          <m:t>+1</m:t>
                        </m:r>
                      </m:sub>
                      <m:sup>
                        <m:r>
                          <a:rPr lang="en-US" altLang="zh-CN" i="1" dirty="0">
                            <a:latin typeface="Cambria Math" charset="0"/>
                          </a:rPr>
                          <m:t>𝑛</m:t>
                        </m:r>
                      </m:sup>
                    </m:sSubSup>
                    <m:r>
                      <a:rPr lang="en-US" altLang="zh-CN" b="0" i="1" dirty="0" smtClean="0">
                        <a:latin typeface="Cambria Math" charset="0"/>
                      </a:rPr>
                      <m:t>+</m:t>
                    </m:r>
                    <m:sSubSup>
                      <m:sSubSupPr>
                        <m:ctrlPr>
                          <a:rPr lang="en-US" altLang="zh-CN" i="1" dirty="0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altLang="zh-CN" i="1" dirty="0">
                            <a:latin typeface="Cambria Math" charset="0"/>
                          </a:rPr>
                          <m:t>𝑢</m:t>
                        </m:r>
                      </m:e>
                      <m:sub>
                        <m:r>
                          <a:rPr lang="en-US" altLang="zh-CN" i="1" dirty="0">
                            <a:latin typeface="Cambria Math" charset="0"/>
                          </a:rPr>
                          <m:t>𝑖</m:t>
                        </m:r>
                        <m:r>
                          <a:rPr lang="en-US" altLang="zh-CN" b="0" i="1" dirty="0" smtClean="0">
                            <a:latin typeface="Cambria Math" charset="0"/>
                          </a:rPr>
                          <m:t>−1</m:t>
                        </m:r>
                        <m:r>
                          <a:rPr lang="en-US" altLang="zh-CN" i="1" dirty="0">
                            <a:latin typeface="Cambria Math" charset="0"/>
                          </a:rPr>
                          <m:t>𝑗</m:t>
                        </m:r>
                      </m:sub>
                      <m:sup>
                        <m:r>
                          <a:rPr lang="en-US" altLang="zh-CN" i="1" dirty="0">
                            <a:latin typeface="Cambria Math" charset="0"/>
                          </a:rPr>
                          <m:t>𝑛</m:t>
                        </m:r>
                      </m:sup>
                    </m:sSubSup>
                    <m:r>
                      <a:rPr lang="en-US" altLang="zh-CN" b="0" i="1" dirty="0" smtClean="0">
                        <a:latin typeface="Cambria Math" charset="0"/>
                      </a:rPr>
                      <m:t>+</m:t>
                    </m:r>
                    <m:sSubSup>
                      <m:sSubSupPr>
                        <m:ctrlPr>
                          <a:rPr lang="en-US" altLang="zh-CN" i="1" dirty="0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altLang="zh-CN" i="1" dirty="0">
                            <a:latin typeface="Cambria Math" charset="0"/>
                          </a:rPr>
                          <m:t>𝑢</m:t>
                        </m:r>
                      </m:e>
                      <m:sub>
                        <m:r>
                          <a:rPr lang="en-US" altLang="zh-CN" i="1" dirty="0">
                            <a:latin typeface="Cambria Math" charset="0"/>
                          </a:rPr>
                          <m:t>𝑖</m:t>
                        </m:r>
                        <m:r>
                          <a:rPr lang="en-US" altLang="zh-CN" b="0" i="1" dirty="0" smtClean="0">
                            <a:latin typeface="Cambria Math" charset="0"/>
                          </a:rPr>
                          <m:t>+1</m:t>
                        </m:r>
                        <m:r>
                          <a:rPr lang="en-US" altLang="zh-CN" i="1" dirty="0">
                            <a:latin typeface="Cambria Math" charset="0"/>
                          </a:rPr>
                          <m:t>𝑗</m:t>
                        </m:r>
                      </m:sub>
                      <m:sup>
                        <m:r>
                          <a:rPr lang="en-US" altLang="zh-CN" i="1" dirty="0">
                            <a:latin typeface="Cambria Math" charset="0"/>
                          </a:rPr>
                          <m:t>𝑛</m:t>
                        </m:r>
                      </m:sup>
                    </m:sSubSup>
                    <m:r>
                      <a:rPr lang="en-US" altLang="zh-CN" b="0" i="1" dirty="0" smtClean="0">
                        <a:latin typeface="Cambria Math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altLang="zh-CN" dirty="0" smtClean="0"/>
                  <a:t>Pros: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Saving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Space</a:t>
                </a:r>
                <a:r>
                  <a:rPr lang="zh-CN" altLang="en-US" dirty="0" smtClean="0"/>
                  <a:t> </a:t>
                </a:r>
                <a:endParaRPr lang="en-US" altLang="zh-CN" dirty="0" smtClean="0"/>
              </a:p>
              <a:p>
                <a:r>
                  <a:rPr lang="en-US" altLang="zh-CN" dirty="0" smtClean="0"/>
                  <a:t>(</a:t>
                </a:r>
                <a:r>
                  <a:rPr lang="en-US" altLang="zh-CN" dirty="0" err="1" smtClean="0"/>
                  <a:t>i.e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No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need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intermediate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memory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to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store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working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matrix)</a:t>
                </a:r>
              </a:p>
              <a:p>
                <a:r>
                  <a:rPr lang="en-US" altLang="zh-CN" dirty="0" smtClean="0"/>
                  <a:t>Cons: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Need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good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initial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guess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8942" y="1075765"/>
                <a:ext cx="9861176" cy="4886045"/>
              </a:xfrm>
              <a:blipFill rotWithShape="0">
                <a:blip r:embed="rId2"/>
                <a:stretch>
                  <a:fillRect l="-1112" t="-19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98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u(x,0) = 2</a:t>
                </a:r>
                <a:r>
                  <a:rPr lang="zh-CN" altLang="en-US" dirty="0" smtClean="0"/>
                  <a:t>*</a:t>
                </a:r>
                <a:r>
                  <a:rPr lang="en-US" altLang="zh-CN" dirty="0" smtClean="0"/>
                  <a:t>x</a:t>
                </a:r>
                <a:endParaRPr lang="en-US" altLang="zh-CN" baseline="30000" dirty="0"/>
              </a:p>
              <a:p>
                <a:r>
                  <a:rPr lang="en-US" altLang="zh-CN" dirty="0"/>
                  <a:t>u(x,1) = </a:t>
                </a:r>
                <a:r>
                  <a:rPr lang="en-US" altLang="zh-CN" dirty="0" smtClean="0"/>
                  <a:t>3+x</a:t>
                </a:r>
              </a:p>
              <a:p>
                <a:r>
                  <a:rPr lang="en-US" altLang="zh-CN" dirty="0" smtClean="0"/>
                  <a:t>u(0,y</a:t>
                </a:r>
                <a:r>
                  <a:rPr lang="en-US" altLang="zh-CN" dirty="0"/>
                  <a:t>) = </a:t>
                </a:r>
                <a:r>
                  <a:rPr lang="en-US" altLang="zh-CN" dirty="0" smtClean="0"/>
                  <a:t>3+y</a:t>
                </a:r>
                <a:endParaRPr lang="en-US" altLang="zh-CN" baseline="30000" dirty="0"/>
              </a:p>
              <a:p>
                <a:r>
                  <a:rPr lang="en-US" altLang="zh-CN" dirty="0"/>
                  <a:t>u(1,y) </a:t>
                </a:r>
                <a:r>
                  <a:rPr lang="en-US" altLang="zh-CN" dirty="0" smtClean="0"/>
                  <a:t>=2</a:t>
                </a:r>
                <a:r>
                  <a:rPr lang="zh-CN" altLang="en-US" dirty="0" smtClean="0"/>
                  <a:t>*</a:t>
                </a:r>
                <a:r>
                  <a:rPr lang="en-US" altLang="zh-CN" dirty="0" smtClean="0"/>
                  <a:t>y</a:t>
                </a:r>
              </a:p>
              <a:p>
                <a:r>
                  <a:rPr lang="en-US" altLang="zh-CN" dirty="0"/>
                  <a:t>Error</a:t>
                </a:r>
                <a:r>
                  <a:rPr lang="zh-CN" altLang="en-US" dirty="0"/>
                  <a:t> </a:t>
                </a:r>
                <a:r>
                  <a:rPr lang="en-US" altLang="zh-CN" dirty="0" smtClean="0"/>
                  <a:t>term</a:t>
                </a:r>
              </a:p>
              <a:p>
                <a:r>
                  <a:rPr lang="zh-CN" altLang="en-US" dirty="0" smtClean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is-IS" altLang="zh-CN" i="1">
                            <a:latin typeface="Cambria Math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i="1">
                            <a:latin typeface="Cambria Math" charset="0"/>
                          </a:rPr>
                          <m:t>𝑖</m:t>
                        </m:r>
                        <m:r>
                          <a:rPr lang="en-US" altLang="zh-CN" i="1">
                            <a:latin typeface="Cambria Math" charset="0"/>
                          </a:rPr>
                          <m:t>=0</m:t>
                        </m:r>
                      </m:sub>
                      <m:sup>
                        <m:r>
                          <a:rPr lang="en-US" altLang="zh-CN" i="1">
                            <a:latin typeface="Cambria Math" charset="0"/>
                          </a:rPr>
                          <m:t>𝑛</m:t>
                        </m:r>
                      </m:sup>
                      <m:e>
                        <m:nary>
                          <m:naryPr>
                            <m:chr m:val="∑"/>
                            <m:ctrlPr>
                              <a:rPr lang="is-IS" altLang="zh-CN" i="1">
                                <a:latin typeface="Cambria Math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zh-CN" i="1">
                                <a:latin typeface="Cambria Math" charset="0"/>
                              </a:rPr>
                              <m:t>𝑗</m:t>
                            </m:r>
                            <m:r>
                              <a:rPr lang="en-US" altLang="zh-CN" i="1">
                                <a:latin typeface="Cambria Math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en-US" altLang="zh-CN" i="1">
                                <a:latin typeface="Cambria Math" charset="0"/>
                              </a:rPr>
                              <m:t>𝑛</m:t>
                            </m:r>
                          </m:sup>
                          <m:e>
                            <m:r>
                              <a:rPr lang="en-US" altLang="zh-CN" i="1">
                                <a:latin typeface="Cambria Math" charset="0"/>
                              </a:rPr>
                              <m:t>||</m:t>
                            </m:r>
                            <m:r>
                              <a:rPr lang="en-US" altLang="zh-CN" i="1">
                                <a:latin typeface="Cambria Math" charset="0"/>
                              </a:rPr>
                              <m:t>𝑎𝑖𝑗</m:t>
                            </m:r>
                            <m:sSup>
                              <m:sSupPr>
                                <m:ctrlPr>
                                  <a:rPr lang="en-US" altLang="zh-CN" i="1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i="1">
                                    <a:latin typeface="Cambria Math" charset="0"/>
                                  </a:rPr>
                                  <m:t>−</m:t>
                                </m:r>
                                <m:r>
                                  <a:rPr lang="en-US" altLang="zh-CN" i="1">
                                    <a:latin typeface="Cambria Math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altLang="zh-CN" i="1">
                                    <a:latin typeface="Cambria Math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altLang="zh-CN" i="1" baseline="-25000">
                                <a:latin typeface="Cambria Math" charset="0"/>
                              </a:rPr>
                              <m:t>𝑖𝑗</m:t>
                            </m:r>
                            <m:r>
                              <a:rPr lang="zh-CN" altLang="en-US" i="1" baseline="-25000">
                                <a:latin typeface="Cambria Math" charset="0"/>
                              </a:rPr>
                              <m:t>  </m:t>
                            </m:r>
                            <m:r>
                              <a:rPr lang="en-US" altLang="zh-CN" i="1">
                                <a:latin typeface="Cambria Math" charset="0"/>
                              </a:rPr>
                              <m:t>||</m:t>
                            </m:r>
                            <m:r>
                              <a:rPr lang="en-US" altLang="zh-CN" i="1" baseline="30000">
                                <a:latin typeface="Cambria Math" charset="0"/>
                              </a:rPr>
                              <m:t>2</m:t>
                            </m:r>
                          </m:e>
                        </m:nary>
                      </m:e>
                    </m:nary>
                  </m:oMath>
                </a14:m>
                <a:endParaRPr lang="en-US" dirty="0" smtClean="0"/>
              </a:p>
              <a:p>
                <a:r>
                  <a:rPr lang="is-IS" dirty="0" smtClean="0"/>
                  <a:t>0.000679298300794</a:t>
                </a:r>
                <a:endParaRPr lang="is-I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386510"/>
            <a:ext cx="6400799" cy="557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44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Monte</a:t>
            </a:r>
            <a:r>
              <a:rPr lang="zh-CN" altLang="en-US" dirty="0" smtClean="0"/>
              <a:t> </a:t>
            </a:r>
            <a:r>
              <a:rPr lang="en-US" altLang="zh-CN" dirty="0" smtClean="0"/>
              <a:t>Carlo</a:t>
            </a:r>
            <a:r>
              <a:rPr lang="zh-CN" altLang="en-US" dirty="0" smtClean="0"/>
              <a:t> </a:t>
            </a:r>
            <a:r>
              <a:rPr lang="en-US" altLang="zh-CN" dirty="0" smtClean="0"/>
              <a:t>Estimating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Pi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11" y="1619365"/>
            <a:ext cx="3851301" cy="386783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761186" y="1801046"/>
                <a:ext cx="7141780" cy="31807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800" i="1" dirty="0" smtClean="0">
                        <a:latin typeface="Cambria Math" charset="0"/>
                      </a:rPr>
                      <m:t>Pr</m:t>
                    </m:r>
                    <m:r>
                      <a:rPr lang="en-US" altLang="zh-CN" sz="2800" i="1" dirty="0" smtClean="0">
                        <a:latin typeface="Cambria Math" charset="0"/>
                      </a:rPr>
                      <m:t>⁡(</m:t>
                    </m:r>
                    <m:r>
                      <a:rPr lang="en-US" altLang="zh-CN" sz="2800" i="1" dirty="0" smtClean="0">
                        <a:latin typeface="Cambria Math" charset="0"/>
                      </a:rPr>
                      <m:t>𝑃𝑜𝑖𝑛𝑡</m:t>
                    </m:r>
                    <m:r>
                      <a:rPr lang="zh-CN" altLang="en-US" sz="2800" i="1" dirty="0" smtClean="0">
                        <a:latin typeface="Cambria Math" charset="0"/>
                      </a:rPr>
                      <m:t> </m:t>
                    </m:r>
                    <m:r>
                      <a:rPr lang="en-US" altLang="zh-CN" sz="2800" i="1" dirty="0" smtClean="0">
                        <a:latin typeface="Cambria Math" charset="0"/>
                      </a:rPr>
                      <m:t>𝑖𝑛</m:t>
                    </m:r>
                    <m:r>
                      <a:rPr lang="zh-CN" altLang="en-US" sz="2800" i="1" dirty="0" smtClean="0">
                        <a:latin typeface="Cambria Math" charset="0"/>
                      </a:rPr>
                      <m:t> </m:t>
                    </m:r>
                    <m:r>
                      <a:rPr lang="en-US" altLang="zh-CN" sz="2800" i="1" dirty="0" smtClean="0">
                        <a:latin typeface="Cambria Math" charset="0"/>
                      </a:rPr>
                      <m:t>𝑡h𝑒</m:t>
                    </m:r>
                    <m:r>
                      <a:rPr lang="zh-CN" altLang="en-US" sz="2800" i="1" dirty="0" smtClean="0">
                        <a:latin typeface="Cambria Math" charset="0"/>
                      </a:rPr>
                      <m:t> </m:t>
                    </m:r>
                    <m:r>
                      <a:rPr lang="en-US" altLang="zh-CN" sz="2800" i="1" dirty="0" smtClean="0">
                        <a:latin typeface="Cambria Math" charset="0"/>
                      </a:rPr>
                      <m:t>𝑟𝑒𝑑</m:t>
                    </m:r>
                    <m:r>
                      <a:rPr lang="zh-CN" altLang="en-US" sz="2800" i="1" dirty="0">
                        <a:latin typeface="Cambria Math" charset="0"/>
                      </a:rPr>
                      <m:t> </m:t>
                    </m:r>
                    <m:r>
                      <a:rPr lang="en-US" altLang="zh-CN" sz="2800" i="1" dirty="0" smtClean="0">
                        <a:latin typeface="Cambria Math" charset="0"/>
                      </a:rPr>
                      <m:t>𝑎</m:t>
                    </m:r>
                    <m:r>
                      <a:rPr lang="zh-CN" altLang="en-US" sz="2800" i="1" dirty="0" smtClean="0">
                        <a:latin typeface="Cambria Math" charset="0"/>
                      </a:rPr>
                      <m:t> </m:t>
                    </m:r>
                    <m:r>
                      <a:rPr lang="en-US" altLang="zh-CN" sz="2800" i="1" dirty="0" smtClean="0">
                        <a:latin typeface="Cambria Math" charset="0"/>
                      </a:rPr>
                      <m:t>𝑞𝑢𝑎𝑟𝑡𝑒𝑟</m:t>
                    </m:r>
                    <m:r>
                      <a:rPr lang="zh-CN" altLang="en-US" sz="2800" i="1" dirty="0" smtClean="0">
                        <a:latin typeface="Cambria Math" charset="0"/>
                      </a:rPr>
                      <m:t> </m:t>
                    </m:r>
                    <m:r>
                      <a:rPr lang="en-US" altLang="zh-CN" sz="2800" i="1" dirty="0" smtClean="0">
                        <a:latin typeface="Cambria Math" charset="0"/>
                      </a:rPr>
                      <m:t>𝑐𝑖𝑟𝑐𝑙𝑒</m:t>
                    </m:r>
                    <m:r>
                      <a:rPr lang="en-US" altLang="zh-CN" sz="2800" i="1" dirty="0" smtClean="0">
                        <a:latin typeface="Cambria Math" charset="0"/>
                      </a:rPr>
                      <m:t>) </m:t>
                    </m:r>
                  </m:oMath>
                </a14:m>
                <a:r>
                  <a:rPr lang="en-US" altLang="zh-CN" sz="2800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mr-IN" altLang="zh-CN" sz="280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altLang="zh-CN" sz="2800" b="0" i="1" smtClean="0">
                            <a:latin typeface="Cambria Math" charset="0"/>
                          </a:rPr>
                          <m:t>𝐴𝑟𝑒𝑎</m:t>
                        </m:r>
                        <m:r>
                          <a:rPr lang="zh-CN" altLang="en-US" sz="2800" b="0" i="1" smtClean="0">
                            <a:latin typeface="Cambria Math" charset="0"/>
                          </a:rPr>
                          <m:t> </m:t>
                        </m:r>
                        <m:r>
                          <a:rPr lang="en-US" altLang="zh-CN" sz="2800" b="0" i="1" smtClean="0">
                            <a:latin typeface="Cambria Math" charset="0"/>
                          </a:rPr>
                          <m:t>𝑜𝑓</m:t>
                        </m:r>
                        <m:r>
                          <a:rPr lang="zh-CN" altLang="en-US" sz="2800" b="0" i="1" smtClean="0">
                            <a:latin typeface="Cambria Math" charset="0"/>
                          </a:rPr>
                          <m:t> </m:t>
                        </m:r>
                        <m:r>
                          <a:rPr lang="en-US" altLang="zh-CN" sz="2800" b="0" i="1" smtClean="0">
                            <a:latin typeface="Cambria Math" charset="0"/>
                          </a:rPr>
                          <m:t>𝑡h𝑒</m:t>
                        </m:r>
                        <m:r>
                          <a:rPr lang="zh-CN" altLang="en-US" sz="2800" b="0" i="1" smtClean="0">
                            <a:latin typeface="Cambria Math" charset="0"/>
                          </a:rPr>
                          <m:t> </m:t>
                        </m:r>
                        <m:r>
                          <a:rPr lang="en-US" altLang="zh-CN" sz="2800" b="0" i="1" smtClean="0">
                            <a:latin typeface="Cambria Math" charset="0"/>
                          </a:rPr>
                          <m:t>𝑞𝑢𝑎𝑟𝑡𝑒𝑟</m:t>
                        </m:r>
                        <m:r>
                          <a:rPr lang="zh-CN" altLang="en-US" sz="2800" b="0" i="1" smtClean="0">
                            <a:latin typeface="Cambria Math" charset="0"/>
                          </a:rPr>
                          <m:t> </m:t>
                        </m:r>
                        <m:r>
                          <a:rPr lang="en-US" altLang="zh-CN" sz="2800" b="0" i="1" smtClean="0">
                            <a:latin typeface="Cambria Math" charset="0"/>
                          </a:rPr>
                          <m:t>𝐶𝑖𝑟𝑐𝑙𝑒</m:t>
                        </m:r>
                      </m:num>
                      <m:den>
                        <m:r>
                          <a:rPr lang="en-US" altLang="zh-CN" sz="2800" b="0" i="1" smtClean="0">
                            <a:latin typeface="Cambria Math" charset="0"/>
                          </a:rPr>
                          <m:t>𝐴</m:t>
                        </m:r>
                        <m:r>
                          <m:rPr>
                            <m:sty m:val="p"/>
                          </m:rPr>
                          <a:rPr lang="en-US" altLang="zh-CN" sz="2800" i="1" smtClean="0">
                            <a:latin typeface="Cambria Math" charset="0"/>
                          </a:rPr>
                          <m:t>rea</m:t>
                        </m:r>
                        <m:r>
                          <a:rPr lang="zh-CN" altLang="en-US" sz="2800" b="0" i="1" smtClean="0">
                            <a:latin typeface="Cambria Math" charset="0"/>
                          </a:rPr>
                          <m:t> </m:t>
                        </m:r>
                        <m:r>
                          <a:rPr lang="en-US" altLang="zh-CN" sz="2800" b="0" i="1" smtClean="0">
                            <a:latin typeface="Cambria Math" charset="0"/>
                          </a:rPr>
                          <m:t>𝑜𝑓</m:t>
                        </m:r>
                        <m:r>
                          <a:rPr lang="zh-CN" altLang="en-US" sz="2800" b="0" i="1" smtClean="0">
                            <a:latin typeface="Cambria Math" charset="0"/>
                          </a:rPr>
                          <m:t> </m:t>
                        </m:r>
                        <m:r>
                          <a:rPr lang="en-US" altLang="zh-CN" sz="2800" b="0" i="1" smtClean="0">
                            <a:latin typeface="Cambria Math" charset="0"/>
                          </a:rPr>
                          <m:t>𝑡h𝑒</m:t>
                        </m:r>
                        <m:r>
                          <a:rPr lang="zh-CN" altLang="en-US" sz="2800" b="0" i="1" smtClean="0">
                            <a:latin typeface="Cambria Math" charset="0"/>
                          </a:rPr>
                          <m:t> </m:t>
                        </m:r>
                        <m:r>
                          <a:rPr lang="en-US" altLang="zh-CN" sz="2800" b="0" i="1" smtClean="0">
                            <a:latin typeface="Cambria Math" charset="0"/>
                          </a:rPr>
                          <m:t>𝑠𝑞𝑢𝑎𝑟𝑒</m:t>
                        </m:r>
                      </m:den>
                    </m:f>
                    <m:r>
                      <a:rPr lang="en-US" altLang="zh-CN" sz="2800" i="1" dirty="0" smtClean="0">
                        <a:latin typeface="Cambria Math" charset="0"/>
                      </a:rPr>
                      <m:t>=</m:t>
                    </m:r>
                  </m:oMath>
                </a14:m>
                <a:r>
                  <a:rPr lang="zh-CN" altLang="en-US" sz="28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mr-IN" altLang="zh-CN" sz="280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altLang="zh-CN" sz="2800" b="0" i="1" smtClean="0">
                            <a:latin typeface="Cambria Math" charset="0"/>
                          </a:rPr>
                          <m:t>𝜋</m:t>
                        </m:r>
                      </m:num>
                      <m:den>
                        <m:r>
                          <a:rPr lang="en-US" altLang="zh-CN" sz="2800" b="0" i="1" smtClean="0">
                            <a:latin typeface="Cambria Math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2800" dirty="0" smtClean="0"/>
              </a:p>
              <a:p>
                <a:pPr algn="ctr"/>
                <a:r>
                  <a:rPr lang="en-US" altLang="zh-CN" sz="2800" dirty="0" smtClean="0"/>
                  <a:t>Convergence</a:t>
                </a:r>
                <a:r>
                  <a:rPr lang="zh-CN" altLang="en-US" sz="2800" dirty="0" smtClean="0"/>
                  <a:t> </a:t>
                </a:r>
                <a:r>
                  <a:rPr lang="en-US" altLang="zh-CN" sz="2800" dirty="0" smtClean="0"/>
                  <a:t>Rate:</a:t>
                </a:r>
                <a:r>
                  <a:rPr lang="zh-CN" altLang="en-US" sz="28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mr-IN" altLang="zh-CN" sz="280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altLang="zh-CN" sz="2800" b="0" i="1" smtClean="0">
                            <a:latin typeface="Cambria Math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mr-IN" altLang="zh-CN" sz="2800" i="1" smtClean="0">
                                <a:latin typeface="Cambria Math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800" b="0" i="1" smtClean="0">
                                <a:latin typeface="Cambria Math" charset="0"/>
                              </a:rPr>
                              <m:t>𝑁</m:t>
                            </m:r>
                          </m:e>
                        </m:rad>
                      </m:den>
                    </m:f>
                  </m:oMath>
                </a14:m>
                <a:endParaRPr lang="en-US" sz="2800" dirty="0" smtClean="0"/>
              </a:p>
              <a:p>
                <a:pPr algn="ctr"/>
                <a:r>
                  <a:rPr lang="en-US" altLang="zh-CN" sz="2800" dirty="0" smtClean="0"/>
                  <a:t>Proof</a:t>
                </a:r>
                <a:r>
                  <a:rPr lang="zh-CN" altLang="en-US" sz="2800" dirty="0" smtClean="0"/>
                  <a:t> </a:t>
                </a:r>
                <a:r>
                  <a:rPr lang="en-US" altLang="zh-CN" sz="2800" dirty="0" smtClean="0"/>
                  <a:t>Idea:</a:t>
                </a:r>
                <a:r>
                  <a:rPr lang="zh-CN" altLang="en-US" sz="2800" dirty="0" smtClean="0"/>
                  <a:t> </a:t>
                </a:r>
                <a:r>
                  <a:rPr lang="en-US" altLang="zh-CN" sz="2800" dirty="0" smtClean="0"/>
                  <a:t>Central</a:t>
                </a:r>
                <a:r>
                  <a:rPr lang="zh-CN" altLang="en-US" sz="2800" dirty="0" smtClean="0"/>
                  <a:t> </a:t>
                </a:r>
                <a:r>
                  <a:rPr lang="en-US" altLang="zh-CN" sz="2800" dirty="0" smtClean="0"/>
                  <a:t>Limit</a:t>
                </a:r>
                <a:r>
                  <a:rPr lang="zh-CN" altLang="en-US" sz="2800" dirty="0" smtClean="0"/>
                  <a:t> </a:t>
                </a:r>
                <a:r>
                  <a:rPr lang="en-US" altLang="zh-CN" sz="2800" dirty="0" smtClean="0"/>
                  <a:t>Theorem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0" i="1" smtClean="0">
                          <a:latin typeface="Cambria Math" charset="0"/>
                        </a:rPr>
                        <m:t>𝐵</m:t>
                      </m:r>
                      <m:d>
                        <m:dPr>
                          <m:ctrlPr>
                            <a:rPr lang="en-US" altLang="zh-CN" sz="28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altLang="zh-CN" sz="2800" b="0" i="1" smtClean="0">
                              <a:latin typeface="Cambria Math" charset="0"/>
                            </a:rPr>
                            <m:t>𝑛</m:t>
                          </m:r>
                          <m:r>
                            <a:rPr lang="en-US" altLang="zh-CN" sz="2800" b="0" i="1" smtClean="0">
                              <a:latin typeface="Cambria Math" charset="0"/>
                            </a:rPr>
                            <m:t>,</m:t>
                          </m:r>
                          <m:r>
                            <a:rPr lang="en-US" altLang="zh-CN" sz="2800" b="0" i="1" smtClean="0">
                              <a:latin typeface="Cambria Math" charset="0"/>
                            </a:rPr>
                            <m:t>𝑝</m:t>
                          </m:r>
                        </m:e>
                      </m:d>
                      <m:r>
                        <a:rPr lang="en-US" altLang="zh-CN" sz="28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≈</m:t>
                      </m:r>
                      <m:r>
                        <a:rPr lang="en-US" altLang="zh-CN" sz="2800" b="0" i="1" smtClean="0">
                          <a:latin typeface="Cambria Math" charset="0"/>
                        </a:rPr>
                        <m:t>𝑁</m:t>
                      </m:r>
                      <m:d>
                        <m:dPr>
                          <m:ctrlPr>
                            <a:rPr lang="en-US" altLang="zh-CN" sz="28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altLang="zh-CN" sz="28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𝜇</m:t>
                          </m:r>
                          <m:r>
                            <a:rPr lang="en-US" altLang="zh-CN" sz="28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,</m:t>
                          </m:r>
                          <m:r>
                            <a:rPr lang="en-US" altLang="zh-CN" sz="28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𝜎</m:t>
                          </m:r>
                        </m:e>
                      </m:d>
                      <m:r>
                        <a:rPr lang="en-US" altLang="zh-CN" sz="2800" b="0" i="1" smtClean="0">
                          <a:latin typeface="Cambria Math" charset="0"/>
                        </a:rPr>
                        <m:t>=</m:t>
                      </m:r>
                      <m:r>
                        <a:rPr lang="en-US" altLang="zh-CN" sz="2800" b="0" i="1" smtClean="0">
                          <a:latin typeface="Cambria Math" charset="0"/>
                        </a:rPr>
                        <m:t>𝑁</m:t>
                      </m:r>
                      <m:r>
                        <a:rPr lang="en-US" altLang="zh-CN" sz="2800" b="0" i="1" smtClean="0">
                          <a:latin typeface="Cambria Math" charset="0"/>
                        </a:rPr>
                        <m:t>(</m:t>
                      </m:r>
                      <m:r>
                        <a:rPr lang="en-US" altLang="zh-CN" sz="2800" b="0" i="1" smtClean="0">
                          <a:latin typeface="Cambria Math" charset="0"/>
                        </a:rPr>
                        <m:t>𝑛𝑝</m:t>
                      </m:r>
                      <m:r>
                        <a:rPr lang="en-US" altLang="zh-CN" sz="2800" b="0" i="1" smtClean="0">
                          <a:latin typeface="Cambria Math" charset="0"/>
                        </a:rPr>
                        <m:t>,</m:t>
                      </m:r>
                      <m:f>
                        <m:fPr>
                          <m:ctrlPr>
                            <a:rPr lang="mr-IN" altLang="zh-CN" sz="2800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altLang="zh-CN" sz="2800" b="0" i="1" smtClean="0">
                              <a:latin typeface="Cambria Math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altLang="zh-CN" sz="28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altLang="zh-CN" sz="2800" b="0" i="1" smtClean="0">
                                  <a:latin typeface="Cambria Math" charset="0"/>
                                </a:rPr>
                                <m:t>1−</m:t>
                              </m:r>
                              <m:r>
                                <a:rPr lang="en-US" altLang="zh-CN" sz="2800" b="0" i="1" smtClean="0">
                                  <a:latin typeface="Cambria Math" charset="0"/>
                                </a:rPr>
                                <m:t>𝑝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mr-IN" altLang="zh-CN" sz="2800" b="0" i="1" smtClean="0">
                                  <a:latin typeface="Cambria Math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sz="2800" b="0" i="1" smtClean="0">
                                  <a:latin typeface="Cambria Math" charset="0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  <m:r>
                        <a:rPr lang="en-US" altLang="zh-CN" sz="2800" b="0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1186" y="1801046"/>
                <a:ext cx="7141780" cy="3180743"/>
              </a:xfrm>
              <a:prstGeom prst="rect">
                <a:avLst/>
              </a:prstGeom>
              <a:blipFill rotWithShape="0">
                <a:blip r:embed="rId3"/>
                <a:stretch>
                  <a:fillRect t="-17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47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082" y="1106394"/>
            <a:ext cx="9489142" cy="4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70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5577" y="-236643"/>
            <a:ext cx="10515600" cy="1555777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Monte Carlo Solve Laplace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19134"/>
            <a:ext cx="4843072" cy="4857829"/>
          </a:xfrm>
        </p:spPr>
        <p:txBody>
          <a:bodyPr/>
          <a:lstStyle/>
          <a:p>
            <a:r>
              <a:rPr lang="en-US" dirty="0" err="1" smtClean="0"/>
              <a:t>u</a:t>
            </a:r>
            <a:r>
              <a:rPr lang="en-US" baseline="-25000" dirty="0" err="1" smtClean="0"/>
              <a:t>xx</a:t>
            </a:r>
            <a:r>
              <a:rPr lang="en-US" dirty="0" smtClean="0"/>
              <a:t> + </a:t>
            </a:r>
            <a:r>
              <a:rPr lang="en-US" dirty="0" err="1" smtClean="0"/>
              <a:t>u</a:t>
            </a:r>
            <a:r>
              <a:rPr lang="en-US" baseline="-25000" dirty="0" err="1" smtClean="0"/>
              <a:t>yy</a:t>
            </a:r>
            <a:r>
              <a:rPr lang="en-US" dirty="0" smtClean="0"/>
              <a:t> = 0</a:t>
            </a:r>
          </a:p>
          <a:p>
            <a:r>
              <a:rPr lang="en-US" dirty="0" smtClean="0"/>
              <a:t>Initial Value given on [0,1]</a:t>
            </a:r>
            <a:r>
              <a:rPr lang="en-US" baseline="30000" dirty="0" smtClean="0"/>
              <a:t>2</a:t>
            </a:r>
            <a:r>
              <a:rPr lang="en-US" dirty="0" smtClean="0"/>
              <a:t>:</a:t>
            </a:r>
            <a:endParaRPr lang="en-US" baseline="30000" dirty="0" smtClean="0"/>
          </a:p>
          <a:p>
            <a:r>
              <a:rPr lang="en-US" dirty="0"/>
              <a:t>u</a:t>
            </a:r>
            <a:r>
              <a:rPr lang="en-US" dirty="0" smtClean="0"/>
              <a:t>(x,0) = f</a:t>
            </a:r>
            <a:r>
              <a:rPr lang="en-US" baseline="-25000" dirty="0" smtClean="0"/>
              <a:t>1</a:t>
            </a:r>
            <a:r>
              <a:rPr lang="en-US" dirty="0" smtClean="0"/>
              <a:t>(x)</a:t>
            </a:r>
          </a:p>
          <a:p>
            <a:r>
              <a:rPr lang="en-US" dirty="0"/>
              <a:t>u</a:t>
            </a:r>
            <a:r>
              <a:rPr lang="en-US" dirty="0" smtClean="0"/>
              <a:t>(x,1) </a:t>
            </a:r>
            <a:r>
              <a:rPr lang="en-US" dirty="0"/>
              <a:t>= </a:t>
            </a:r>
            <a:r>
              <a:rPr lang="en-US" dirty="0" smtClean="0"/>
              <a:t>f</a:t>
            </a:r>
            <a:r>
              <a:rPr lang="en-US" baseline="-25000" dirty="0" smtClean="0"/>
              <a:t>2</a:t>
            </a:r>
            <a:r>
              <a:rPr lang="en-US" dirty="0" smtClean="0"/>
              <a:t>(x)</a:t>
            </a:r>
          </a:p>
          <a:p>
            <a:r>
              <a:rPr lang="en-US" dirty="0"/>
              <a:t>u</a:t>
            </a:r>
            <a:r>
              <a:rPr lang="en-US" dirty="0" smtClean="0"/>
              <a:t>(0,y) </a:t>
            </a:r>
            <a:r>
              <a:rPr lang="en-US" dirty="0"/>
              <a:t>= </a:t>
            </a:r>
            <a:r>
              <a:rPr lang="en-US" dirty="0" smtClean="0"/>
              <a:t>f</a:t>
            </a:r>
            <a:r>
              <a:rPr lang="en-US" baseline="-25000" dirty="0" smtClean="0"/>
              <a:t>3</a:t>
            </a:r>
            <a:r>
              <a:rPr lang="en-US" dirty="0" smtClean="0"/>
              <a:t>(y)</a:t>
            </a:r>
            <a:endParaRPr lang="en-US" dirty="0"/>
          </a:p>
          <a:p>
            <a:r>
              <a:rPr lang="en-US" dirty="0"/>
              <a:t>u</a:t>
            </a:r>
            <a:r>
              <a:rPr lang="en-US" dirty="0" smtClean="0"/>
              <a:t>(1,y) </a:t>
            </a:r>
            <a:r>
              <a:rPr lang="en-US" dirty="0"/>
              <a:t>= </a:t>
            </a:r>
            <a:r>
              <a:rPr lang="en-US" dirty="0" smtClean="0"/>
              <a:t>f</a:t>
            </a:r>
            <a:r>
              <a:rPr lang="en-US" baseline="-25000" dirty="0" smtClean="0"/>
              <a:t>4</a:t>
            </a:r>
            <a:r>
              <a:rPr lang="en-US" dirty="0" smtClean="0"/>
              <a:t>(y)</a:t>
            </a:r>
            <a:endParaRPr lang="en-US" dirty="0"/>
          </a:p>
          <a:p>
            <a:r>
              <a:rPr lang="en-US" dirty="0" smtClean="0"/>
              <a:t>Numerical Solution</a:t>
            </a:r>
          </a:p>
          <a:p>
            <a:r>
              <a:rPr lang="en-US" dirty="0" smtClean="0"/>
              <a:t>u(</a:t>
            </a:r>
            <a:r>
              <a:rPr lang="en-US" dirty="0" err="1" smtClean="0"/>
              <a:t>x,y</a:t>
            </a:r>
            <a:r>
              <a:rPr lang="en-US" dirty="0" smtClean="0"/>
              <a:t>) = E(f((</a:t>
            </a:r>
            <a:r>
              <a:rPr lang="en-US" dirty="0" err="1" smtClean="0"/>
              <a:t>x,y</a:t>
            </a:r>
            <a:r>
              <a:rPr lang="en-US" dirty="0" smtClean="0"/>
              <a:t>)+ B(</a:t>
            </a:r>
            <a:r>
              <a:rPr lang="en-US" dirty="0" err="1" smtClean="0"/>
              <a:t>x,y</a:t>
            </a:r>
            <a:r>
              <a:rPr lang="en-US" dirty="0" smtClean="0"/>
              <a:t>)))</a:t>
            </a:r>
          </a:p>
          <a:p>
            <a:r>
              <a:rPr lang="en-US" dirty="0" smtClean="0"/>
              <a:t>B: Brownian motion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243403" y="1244690"/>
            <a:ext cx="529777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Rough Idea on </a:t>
            </a:r>
            <a:r>
              <a:rPr lang="en-US" altLang="zh-CN" sz="2800" dirty="0" smtClean="0"/>
              <a:t>Proof</a:t>
            </a:r>
            <a:endParaRPr lang="en-US" sz="2800" dirty="0" smtClean="0"/>
          </a:p>
          <a:p>
            <a:r>
              <a:rPr lang="en-US" sz="2800" dirty="0" smtClean="0"/>
              <a:t>1d:</a:t>
            </a:r>
          </a:p>
          <a:p>
            <a:r>
              <a:rPr lang="en-US" sz="2800" dirty="0" err="1" smtClean="0"/>
              <a:t>U</a:t>
            </a:r>
            <a:r>
              <a:rPr lang="en-US" sz="2800" baseline="-25000" dirty="0" err="1" smtClean="0"/>
              <a:t>xx</a:t>
            </a:r>
            <a:r>
              <a:rPr lang="en-US" sz="2800" dirty="0" smtClean="0"/>
              <a:t> = 0 </a:t>
            </a:r>
            <a:r>
              <a:rPr lang="en-US" altLang="zh-CN" sz="2800" dirty="0" smtClean="0"/>
              <a:t>u(0)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=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a,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u(1)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=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b</a:t>
            </a:r>
          </a:p>
          <a:p>
            <a:r>
              <a:rPr lang="en-US" altLang="zh-CN" sz="2800" dirty="0" smtClean="0"/>
              <a:t>Deterministic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Solution</a:t>
            </a:r>
          </a:p>
          <a:p>
            <a:r>
              <a:rPr lang="zh-CN" altLang="en-US" sz="2800" dirty="0" smtClean="0"/>
              <a:t>→ </a:t>
            </a:r>
            <a:r>
              <a:rPr lang="en-US" altLang="zh-CN" sz="2800" dirty="0" smtClean="0"/>
              <a:t>u(x)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=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(b-a)x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+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a</a:t>
            </a:r>
          </a:p>
          <a:p>
            <a:r>
              <a:rPr lang="en-US" altLang="zh-CN" sz="2800" dirty="0" smtClean="0"/>
              <a:t>Probabilistic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on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given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point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x:</a:t>
            </a:r>
            <a:r>
              <a:rPr lang="zh-CN" altLang="en-US" sz="2800" dirty="0" smtClean="0"/>
              <a:t> </a:t>
            </a:r>
            <a:endParaRPr lang="en-US" altLang="zh-CN" sz="2800" dirty="0"/>
          </a:p>
          <a:p>
            <a:r>
              <a:rPr lang="en-US" altLang="zh-CN" sz="2800" dirty="0" smtClean="0"/>
              <a:t>Each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Step:</a:t>
            </a:r>
            <a:r>
              <a:rPr lang="en-US" altLang="zh-CN" sz="2800" dirty="0"/>
              <a:t>	</a:t>
            </a:r>
            <a:r>
              <a:rPr lang="en-US" altLang="zh-CN" sz="2800" dirty="0" smtClean="0"/>
              <a:t>Left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	Right</a:t>
            </a:r>
          </a:p>
          <a:p>
            <a:r>
              <a:rPr lang="en-US" altLang="zh-CN" sz="2800" dirty="0" smtClean="0"/>
              <a:t>Probability	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0.5	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0.5</a:t>
            </a:r>
          </a:p>
          <a:p>
            <a:endParaRPr lang="en-US" altLang="zh-CN" sz="2800" dirty="0" smtClean="0"/>
          </a:p>
          <a:p>
            <a:r>
              <a:rPr lang="en-US" altLang="zh-CN" sz="2800" dirty="0" smtClean="0"/>
              <a:t>Touch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boarder:</a:t>
            </a:r>
            <a:r>
              <a:rPr lang="zh-CN" altLang="en-US" sz="2800" dirty="0" smtClean="0"/>
              <a:t> </a:t>
            </a:r>
            <a:r>
              <a:rPr lang="en-US" altLang="zh-CN" sz="2800" dirty="0"/>
              <a:t>L</a:t>
            </a:r>
            <a:r>
              <a:rPr lang="en-US" altLang="zh-CN" sz="2800" dirty="0" smtClean="0"/>
              <a:t>eft</a:t>
            </a:r>
            <a:r>
              <a:rPr lang="zh-CN" altLang="en-US" sz="2800" dirty="0" smtClean="0"/>
              <a:t>  </a:t>
            </a:r>
            <a:r>
              <a:rPr lang="en-US" altLang="zh-CN" sz="2800" dirty="0" smtClean="0"/>
              <a:t>Right</a:t>
            </a:r>
          </a:p>
          <a:p>
            <a:r>
              <a:rPr lang="en-US" altLang="zh-CN" sz="2800" dirty="0" smtClean="0"/>
              <a:t>Probability	</a:t>
            </a:r>
            <a:r>
              <a:rPr lang="zh-CN" altLang="en-US" sz="2800" dirty="0" smtClean="0"/>
              <a:t>      </a:t>
            </a:r>
            <a:r>
              <a:rPr lang="en-US" altLang="zh-CN" sz="2800" dirty="0" smtClean="0"/>
              <a:t>1-x</a:t>
            </a:r>
            <a:r>
              <a:rPr lang="zh-CN" altLang="en-US" sz="2800" dirty="0" smtClean="0"/>
              <a:t>      </a:t>
            </a:r>
            <a:r>
              <a:rPr lang="en-US" altLang="zh-CN" sz="2800" dirty="0" smtClean="0"/>
              <a:t>x</a:t>
            </a:r>
          </a:p>
          <a:p>
            <a:r>
              <a:rPr lang="en-US" altLang="zh-CN" sz="2800" dirty="0" smtClean="0"/>
              <a:t>u(x)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=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x</a:t>
            </a:r>
            <a:r>
              <a:rPr lang="zh-CN" altLang="en-US" sz="2800" dirty="0" smtClean="0"/>
              <a:t>*</a:t>
            </a:r>
            <a:r>
              <a:rPr lang="en-US" altLang="zh-CN" sz="2800" dirty="0"/>
              <a:t>b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+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(1-x)</a:t>
            </a:r>
            <a:r>
              <a:rPr lang="zh-CN" altLang="en-US" sz="2800" dirty="0" smtClean="0"/>
              <a:t>*</a:t>
            </a:r>
            <a:r>
              <a:rPr lang="en-US" altLang="zh-CN" sz="2800" dirty="0"/>
              <a:t>a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=(b-a)</a:t>
            </a:r>
            <a:r>
              <a:rPr lang="zh-CN" altLang="en-US" sz="2800" dirty="0" smtClean="0"/>
              <a:t>*</a:t>
            </a:r>
            <a:r>
              <a:rPr lang="en-US" altLang="zh-CN" sz="2800" dirty="0" smtClean="0"/>
              <a:t>x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+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a</a:t>
            </a:r>
          </a:p>
          <a:p>
            <a:endParaRPr lang="en-US" altLang="zh-CN" sz="2800" dirty="0" smtClean="0"/>
          </a:p>
        </p:txBody>
      </p:sp>
    </p:spTree>
    <p:extLst>
      <p:ext uri="{BB962C8B-B14F-4D97-AF65-F5344CB8AC3E}">
        <p14:creationId xmlns:p14="http://schemas.microsoft.com/office/powerpoint/2010/main" val="4355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9098"/>
          </a:xfrm>
        </p:spPr>
        <p:txBody>
          <a:bodyPr/>
          <a:lstStyle/>
          <a:p>
            <a:r>
              <a:rPr lang="en-US" altLang="zh-CN" dirty="0" smtClean="0"/>
              <a:t>Example: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19331"/>
            <a:ext cx="10515600" cy="5157632"/>
          </a:xfrm>
        </p:spPr>
        <p:txBody>
          <a:bodyPr/>
          <a:lstStyle/>
          <a:p>
            <a:r>
              <a:rPr lang="en-US" altLang="zh-CN" dirty="0" smtClean="0"/>
              <a:t>Analytical</a:t>
            </a:r>
            <a:r>
              <a:rPr lang="zh-CN" altLang="en-US" dirty="0" smtClean="0"/>
              <a:t> </a:t>
            </a:r>
            <a:r>
              <a:rPr lang="en-US" altLang="zh-CN" dirty="0" smtClean="0"/>
              <a:t>Solution:</a:t>
            </a:r>
            <a:r>
              <a:rPr lang="zh-CN" altLang="en-US" dirty="0"/>
              <a:t> </a:t>
            </a:r>
            <a:r>
              <a:rPr lang="en-US" altLang="zh-CN" dirty="0" smtClean="0"/>
              <a:t>u(x,</a:t>
            </a:r>
            <a:r>
              <a:rPr lang="zh-CN" altLang="en-US" dirty="0" smtClean="0"/>
              <a:t> </a:t>
            </a:r>
            <a:r>
              <a:rPr lang="en-US" altLang="zh-CN" dirty="0" smtClean="0"/>
              <a:t>y)</a:t>
            </a:r>
            <a:r>
              <a:rPr lang="zh-CN" altLang="en-US" dirty="0" smtClean="0"/>
              <a:t> </a:t>
            </a:r>
            <a:r>
              <a:rPr lang="en-US" altLang="zh-CN" dirty="0" smtClean="0"/>
              <a:t>=</a:t>
            </a:r>
            <a:r>
              <a:rPr lang="zh-CN" altLang="en-US" dirty="0" smtClean="0"/>
              <a:t> </a:t>
            </a:r>
            <a:r>
              <a:rPr lang="en-US" altLang="zh-CN" dirty="0" smtClean="0"/>
              <a:t>x</a:t>
            </a:r>
            <a:r>
              <a:rPr lang="en-US" altLang="zh-CN" baseline="30000" dirty="0" smtClean="0"/>
              <a:t>2</a:t>
            </a:r>
            <a:r>
              <a:rPr lang="en-US" altLang="zh-CN" dirty="0" smtClean="0"/>
              <a:t>-y</a:t>
            </a:r>
            <a:r>
              <a:rPr lang="en-US" altLang="zh-CN" baseline="30000" dirty="0" smtClean="0"/>
              <a:t>2</a:t>
            </a:r>
          </a:p>
          <a:p>
            <a:r>
              <a:rPr lang="en-US" altLang="zh-CN" dirty="0" smtClean="0"/>
              <a:t>u(x,0) = x</a:t>
            </a:r>
            <a:r>
              <a:rPr lang="en-US" altLang="zh-CN" baseline="30000" dirty="0" smtClean="0"/>
              <a:t>2</a:t>
            </a:r>
          </a:p>
          <a:p>
            <a:r>
              <a:rPr lang="en-US" altLang="zh-CN" dirty="0"/>
              <a:t>u</a:t>
            </a:r>
            <a:r>
              <a:rPr lang="en-US" altLang="zh-CN" dirty="0" smtClean="0"/>
              <a:t>(x,1) = x</a:t>
            </a:r>
            <a:r>
              <a:rPr lang="en-US" altLang="zh-CN" baseline="30000" dirty="0" smtClean="0"/>
              <a:t>2</a:t>
            </a:r>
            <a:r>
              <a:rPr lang="en-US" altLang="zh-CN" dirty="0" smtClean="0"/>
              <a:t>-1</a:t>
            </a:r>
          </a:p>
          <a:p>
            <a:r>
              <a:rPr lang="en-US" altLang="zh-CN" dirty="0" smtClean="0"/>
              <a:t>u(0,y) </a:t>
            </a:r>
            <a:r>
              <a:rPr lang="en-US" altLang="zh-CN" dirty="0"/>
              <a:t>= </a:t>
            </a:r>
            <a:r>
              <a:rPr lang="en-US" altLang="zh-CN" dirty="0" smtClean="0"/>
              <a:t>-y</a:t>
            </a:r>
            <a:r>
              <a:rPr lang="en-US" altLang="zh-CN" baseline="30000" dirty="0" smtClean="0"/>
              <a:t>2</a:t>
            </a:r>
            <a:endParaRPr lang="en-US" altLang="zh-CN" baseline="30000" dirty="0"/>
          </a:p>
          <a:p>
            <a:r>
              <a:rPr lang="en-US" altLang="zh-CN" dirty="0" smtClean="0"/>
              <a:t>u(1,y) = 1- y</a:t>
            </a:r>
            <a:r>
              <a:rPr lang="en-US" altLang="zh-CN" baseline="30000" dirty="0"/>
              <a:t>2</a:t>
            </a:r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464" y="3560100"/>
            <a:ext cx="4661647" cy="30208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235" y="365127"/>
            <a:ext cx="5156948" cy="28173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970494" y="4318800"/>
                <a:ext cx="6221506" cy="10694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000" dirty="0" smtClean="0"/>
                  <a:t>Error</a:t>
                </a:r>
                <a:r>
                  <a:rPr lang="zh-CN" altLang="en-US" sz="3000" dirty="0" smtClean="0"/>
                  <a:t> </a:t>
                </a:r>
                <a:r>
                  <a:rPr lang="en-US" altLang="zh-CN" sz="3000" dirty="0" smtClean="0"/>
                  <a:t>term</a:t>
                </a:r>
                <a:r>
                  <a:rPr lang="zh-CN" altLang="en-US" sz="3000" dirty="0" smtClean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is-IS" altLang="zh-CN" sz="3000" i="1" smtClean="0">
                            <a:latin typeface="Cambria Math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sz="3000" b="0" i="1" smtClean="0">
                            <a:latin typeface="Cambria Math" charset="0"/>
                          </a:rPr>
                          <m:t>𝑖</m:t>
                        </m:r>
                        <m:r>
                          <a:rPr lang="en-US" altLang="zh-CN" sz="3000" b="0" i="1" smtClean="0">
                            <a:latin typeface="Cambria Math" charset="0"/>
                          </a:rPr>
                          <m:t>=0</m:t>
                        </m:r>
                      </m:sub>
                      <m:sup>
                        <m:r>
                          <a:rPr lang="en-US" altLang="zh-CN" sz="3000" b="0" i="1" smtClean="0">
                            <a:latin typeface="Cambria Math" charset="0"/>
                          </a:rPr>
                          <m:t>𝑛</m:t>
                        </m:r>
                      </m:sup>
                      <m:e>
                        <m:nary>
                          <m:naryPr>
                            <m:chr m:val="∑"/>
                            <m:ctrlPr>
                              <a:rPr lang="is-IS" altLang="zh-CN" sz="3000" i="1" smtClean="0">
                                <a:latin typeface="Cambria Math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zh-CN" sz="3000" b="0" i="1" smtClean="0">
                                <a:latin typeface="Cambria Math" charset="0"/>
                              </a:rPr>
                              <m:t>𝑗</m:t>
                            </m:r>
                            <m:r>
                              <a:rPr lang="en-US" altLang="zh-CN" sz="3000" b="0" i="1" smtClean="0">
                                <a:latin typeface="Cambria Math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en-US" altLang="zh-CN" sz="3000" b="0" i="1" smtClean="0">
                                <a:latin typeface="Cambria Math" charset="0"/>
                              </a:rPr>
                              <m:t>𝑛</m:t>
                            </m:r>
                          </m:sup>
                          <m:e>
                            <m:r>
                              <a:rPr lang="en-US" altLang="zh-CN" sz="3000" b="0" i="1" smtClean="0">
                                <a:latin typeface="Cambria Math" charset="0"/>
                              </a:rPr>
                              <m:t>||</m:t>
                            </m:r>
                            <m:r>
                              <a:rPr lang="en-US" altLang="zh-CN" sz="3000" b="0" i="1" smtClean="0">
                                <a:latin typeface="Cambria Math" charset="0"/>
                              </a:rPr>
                              <m:t>𝑎𝑖𝑗</m:t>
                            </m:r>
                            <m:sSup>
                              <m:sSupPr>
                                <m:ctrlPr>
                                  <a:rPr lang="en-US" altLang="zh-CN" sz="3000" b="0" i="1" smtClean="0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3000" b="0" i="1" smtClean="0">
                                    <a:latin typeface="Cambria Math" charset="0"/>
                                  </a:rPr>
                                  <m:t>−</m:t>
                                </m:r>
                                <m:r>
                                  <a:rPr lang="en-US" altLang="zh-CN" sz="3000" b="0" i="1" smtClean="0">
                                    <a:latin typeface="Cambria Math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altLang="zh-CN" sz="3000" b="0" i="1" smtClean="0">
                                    <a:latin typeface="Cambria Math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altLang="zh-CN" sz="3000" b="0" i="1" baseline="-25000" smtClean="0">
                                <a:latin typeface="Cambria Math" charset="0"/>
                              </a:rPr>
                              <m:t>𝑖𝑗</m:t>
                            </m:r>
                            <m:r>
                              <a:rPr lang="zh-CN" altLang="en-US" sz="3000" b="0" i="1" baseline="-25000" smtClean="0">
                                <a:latin typeface="Cambria Math" charset="0"/>
                              </a:rPr>
                              <m:t>  </m:t>
                            </m:r>
                            <m:r>
                              <a:rPr lang="en-US" altLang="zh-CN" sz="3000" b="0" i="1" smtClean="0">
                                <a:latin typeface="Cambria Math" charset="0"/>
                              </a:rPr>
                              <m:t>||</m:t>
                            </m:r>
                            <m:r>
                              <a:rPr lang="en-US" altLang="zh-CN" sz="3000" b="0" i="1" baseline="30000" smtClean="0">
                                <a:latin typeface="Cambria Math" charset="0"/>
                              </a:rPr>
                              <m:t>2</m:t>
                            </m:r>
                          </m:e>
                        </m:nary>
                        <m:r>
                          <a:rPr lang="en-US" altLang="zh-CN" sz="3000" b="0" i="1" smtClean="0">
                            <a:latin typeface="Cambria Math" charset="0"/>
                          </a:rPr>
                          <m:t>=</m:t>
                        </m:r>
                        <m:r>
                          <m:rPr>
                            <m:nor/>
                          </m:rPr>
                          <a:rPr lang="cs-CZ" sz="3000"/>
                          <m:t>0.14022202 </m:t>
                        </m:r>
                      </m:e>
                    </m:nary>
                  </m:oMath>
                </a14:m>
                <a:endParaRPr lang="en-US" sz="3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0494" y="4318800"/>
                <a:ext cx="6221506" cy="1069460"/>
              </a:xfrm>
              <a:prstGeom prst="rect">
                <a:avLst/>
              </a:prstGeom>
              <a:blipFill rotWithShape="0">
                <a:blip r:embed="rId4"/>
                <a:stretch>
                  <a:fillRect t="-6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376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altLang="zh-CN" dirty="0" smtClean="0"/>
              <a:t>Importance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0</a:t>
            </a:r>
            <a:r>
              <a:rPr lang="zh-CN" altLang="en-US" dirty="0" smtClean="0"/>
              <a:t> </a:t>
            </a:r>
            <a:r>
              <a:rPr lang="en-US" altLang="zh-CN" dirty="0" smtClean="0"/>
              <a:t>=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u</a:t>
            </a:r>
            <a:r>
              <a:rPr lang="en-US" altLang="zh-CN" baseline="-25000" dirty="0" err="1" smtClean="0"/>
              <a:t>xx</a:t>
            </a:r>
            <a:r>
              <a:rPr lang="zh-CN" altLang="en-US" dirty="0" smtClean="0"/>
              <a:t> </a:t>
            </a:r>
            <a:r>
              <a:rPr lang="en-US" altLang="zh-CN" dirty="0" smtClean="0"/>
              <a:t>+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u</a:t>
            </a:r>
            <a:r>
              <a:rPr lang="en-US" altLang="zh-CN" baseline="-25000" dirty="0" err="1" smtClean="0"/>
              <a:t>yy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11" y="1422972"/>
            <a:ext cx="5798363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174" y="1916952"/>
            <a:ext cx="5790825" cy="43431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96844" y="5838133"/>
            <a:ext cx="11008659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Error term:</a:t>
            </a:r>
            <a:r>
              <a:rPr lang="cs-CZ" sz="2500" dirty="0"/>
              <a:t>51898.4903672</a:t>
            </a:r>
          </a:p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6401173" y="1064302"/>
                <a:ext cx="5665909" cy="5159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Actual Solution: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charset="0"/>
                      </a:rPr>
                      <m:t>u</m:t>
                    </m:r>
                    <m:d>
                      <m:dPr>
                        <m:ctrlPr>
                          <a:rPr lang="en-US" b="0" i="0" smtClean="0">
                            <a:latin typeface="Cambria Math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charset="0"/>
                          </a:rPr>
                          <m:t>x</m:t>
                        </m:r>
                        <m:r>
                          <a:rPr lang="en-US" b="0" i="0" smtClean="0">
                            <a:latin typeface="Cambria Math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charset="0"/>
                          </a:rPr>
                          <m:t>y</m:t>
                        </m:r>
                      </m:e>
                    </m:d>
                    <m:r>
                      <a:rPr lang="en-US" b="0" i="0" smtClean="0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mr-IN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charset="0"/>
                          </a:rPr>
                          <m:t>𝑥𝑦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1173" y="1064302"/>
                <a:ext cx="5665909" cy="515910"/>
              </a:xfrm>
              <a:prstGeom prst="rect">
                <a:avLst/>
              </a:prstGeom>
              <a:blipFill rotWithShape="0">
                <a:blip r:embed="rId4"/>
                <a:stretch>
                  <a:fillRect l="-860"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884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3875</TotalTime>
  <Words>401</Words>
  <Application>Microsoft Macintosh PowerPoint</Application>
  <PresentationFormat>Widescreen</PresentationFormat>
  <Paragraphs>61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Calibri</vt:lpstr>
      <vt:lpstr>Calibri Light</vt:lpstr>
      <vt:lpstr>Cambria Math</vt:lpstr>
      <vt:lpstr>DengXian</vt:lpstr>
      <vt:lpstr>DengXian Light</vt:lpstr>
      <vt:lpstr>Mangal</vt:lpstr>
      <vt:lpstr>Arial</vt:lpstr>
      <vt:lpstr>Office Theme</vt:lpstr>
      <vt:lpstr>Investigation on Monte Carlo Method</vt:lpstr>
      <vt:lpstr>PowerPoint Presentation</vt:lpstr>
      <vt:lpstr>Gauss Seidel</vt:lpstr>
      <vt:lpstr>Example</vt:lpstr>
      <vt:lpstr>Monte Carlo Estimating Pi</vt:lpstr>
      <vt:lpstr>PowerPoint Presentation</vt:lpstr>
      <vt:lpstr>Monte Carlo Solve Laplace</vt:lpstr>
      <vt:lpstr>Example:</vt:lpstr>
      <vt:lpstr>Importance of 0 = uxx + uyy</vt:lpstr>
      <vt:lpstr>Stochastic Processes Solving Black Schole</vt:lpstr>
      <vt:lpstr>Result</vt:lpstr>
    </vt:vector>
  </TitlesOfParts>
  <Company/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Investigation on Monte Carlo Method</dc:title>
  <dc:creator>An, Haocheng</dc:creator>
  <cp:lastModifiedBy>An, Haocheng</cp:lastModifiedBy>
  <cp:revision>37</cp:revision>
  <dcterms:created xsi:type="dcterms:W3CDTF">2017-11-14T05:55:01Z</dcterms:created>
  <dcterms:modified xsi:type="dcterms:W3CDTF">2017-11-28T03:34:05Z</dcterms:modified>
</cp:coreProperties>
</file>